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1" r:id="rId8"/>
    <p:sldId id="266" r:id="rId9"/>
    <p:sldId id="274" r:id="rId10"/>
    <p:sldId id="278" r:id="rId11"/>
    <p:sldId id="276" r:id="rId12"/>
    <p:sldId id="277" r:id="rId13"/>
    <p:sldId id="262" r:id="rId14"/>
    <p:sldId id="272" r:id="rId15"/>
    <p:sldId id="267" r:id="rId16"/>
    <p:sldId id="270" r:id="rId17"/>
    <p:sldId id="263" r:id="rId18"/>
    <p:sldId id="273" r:id="rId19"/>
    <p:sldId id="264"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46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84583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200207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256328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76344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1907634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848348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18383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413793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20005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996358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5674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441141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75339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13860580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3016172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E9BFE5C-0208-4D42-8C9D-6D2239F73C67}" type="datetimeFigureOut">
              <a:rPr lang="en-GB" smtClean="0"/>
              <a:t>19/10/2020</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23498C49-7372-4DE9-B4B6-EEC3B0F63FAE}" type="slidenum">
              <a:rPr lang="en-GB" smtClean="0"/>
              <a:t>‹#›</a:t>
            </a:fld>
            <a:endParaRPr lang="en-GB" dirty="0"/>
          </a:p>
        </p:txBody>
      </p:sp>
    </p:spTree>
    <p:extLst>
      <p:ext uri="{BB962C8B-B14F-4D97-AF65-F5344CB8AC3E}">
        <p14:creationId xmlns:p14="http://schemas.microsoft.com/office/powerpoint/2010/main" val="2082526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9BFE5C-0208-4D42-8C9D-6D2239F73C67}" type="datetimeFigureOut">
              <a:rPr lang="en-GB" smtClean="0"/>
              <a:t>19/10/2020</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3498C49-7372-4DE9-B4B6-EEC3B0F63FAE}" type="slidenum">
              <a:rPr lang="en-GB" smtClean="0"/>
              <a:t>‹#›</a:t>
            </a:fld>
            <a:endParaRPr lang="en-GB" dirty="0"/>
          </a:p>
        </p:txBody>
      </p:sp>
    </p:spTree>
    <p:extLst>
      <p:ext uri="{BB962C8B-B14F-4D97-AF65-F5344CB8AC3E}">
        <p14:creationId xmlns:p14="http://schemas.microsoft.com/office/powerpoint/2010/main" val="3934917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pIxRVfCpA64&amp;feature=emb_title" TargetMode="External"/><Relationship Id="rId2" Type="http://schemas.openxmlformats.org/officeDocument/2006/relationships/hyperlink" Target="https://www.youtube.com/watch?v=tBKsdWgkCNo&amp;feature=emb_title" TargetMode="External"/><Relationship Id="rId1" Type="http://schemas.openxmlformats.org/officeDocument/2006/relationships/slideLayout" Target="../slideLayouts/slideLayout2.xml"/><Relationship Id="rId4" Type="http://schemas.openxmlformats.org/officeDocument/2006/relationships/hyperlink" Target="https://www.youtube.com/watch?v=uOMRF7t5Vn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3733" y="3003146"/>
            <a:ext cx="10530840" cy="888683"/>
          </a:xfrm>
        </p:spPr>
        <p:txBody>
          <a:bodyPr>
            <a:normAutofit fontScale="90000"/>
          </a:bodyPr>
          <a:lstStyle/>
          <a:p>
            <a:pPr marL="0" marR="0" algn="ctr">
              <a:lnSpc>
                <a:spcPct val="200000"/>
              </a:lnSpc>
              <a:spcBef>
                <a:spcPts val="0"/>
              </a:spcBef>
              <a:spcAft>
                <a:spcPts val="0"/>
              </a:spcAft>
            </a:pPr>
            <a:r>
              <a:rPr lang="en-GB" sz="54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r>
            <a:br>
              <a:rPr lang="en-GB" sz="540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27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Global Warming the Future Documentary 2019</a:t>
            </a:r>
            <a:endParaRPr lang="en-GB" sz="2700" dirty="0">
              <a:solidFill>
                <a:schemeClr val="tx1"/>
              </a:solidFill>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083733" y="4205052"/>
            <a:ext cx="10090573" cy="2487127"/>
          </a:xfrm>
        </p:spPr>
        <p:txBody>
          <a:bodyPr>
            <a:noAutofit/>
          </a:bodyPr>
          <a:lstStyle/>
          <a:p>
            <a:pPr algn="ctr"/>
            <a:r>
              <a:rPr lang="en-US" sz="2800" dirty="0" smtClean="0">
                <a:solidFill>
                  <a:schemeClr val="tx1"/>
                </a:solidFill>
                <a:latin typeface="Times New Roman" panose="02020603050405020304" pitchFamily="18" charset="0"/>
                <a:cs typeface="Times New Roman" panose="02020603050405020304" pitchFamily="18" charset="0"/>
              </a:rPr>
              <a:t>Student’s Name</a:t>
            </a:r>
          </a:p>
          <a:p>
            <a:pPr algn="ctr"/>
            <a:r>
              <a:rPr lang="en-US" sz="2800" dirty="0" smtClean="0">
                <a:solidFill>
                  <a:schemeClr val="tx1"/>
                </a:solidFill>
                <a:latin typeface="Times New Roman" panose="02020603050405020304" pitchFamily="18" charset="0"/>
                <a:cs typeface="Times New Roman" panose="02020603050405020304" pitchFamily="18" charset="0"/>
              </a:rPr>
              <a:t>Institution </a:t>
            </a:r>
          </a:p>
          <a:p>
            <a:pPr algn="ctr"/>
            <a:r>
              <a:rPr lang="en-US" sz="2800" dirty="0" smtClean="0">
                <a:solidFill>
                  <a:schemeClr val="tx1"/>
                </a:solidFill>
                <a:latin typeface="Times New Roman" panose="02020603050405020304" pitchFamily="18" charset="0"/>
                <a:cs typeface="Times New Roman" panose="02020603050405020304" pitchFamily="18" charset="0"/>
              </a:rPr>
              <a:t>Course</a:t>
            </a:r>
          </a:p>
          <a:p>
            <a:pPr algn="ctr"/>
            <a:r>
              <a:rPr lang="en-US" sz="2800" dirty="0" smtClean="0">
                <a:solidFill>
                  <a:schemeClr val="tx1"/>
                </a:solidFill>
                <a:latin typeface="Times New Roman" panose="02020603050405020304" pitchFamily="18" charset="0"/>
                <a:cs typeface="Times New Roman" panose="02020603050405020304" pitchFamily="18" charset="0"/>
              </a:rPr>
              <a:t>Date </a:t>
            </a:r>
            <a:endParaRPr lang="en-GB" sz="2800" dirty="0">
              <a:solidFill>
                <a:schemeClr val="tx1"/>
              </a:solidFill>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3695" y="202796"/>
            <a:ext cx="6511635" cy="2800350"/>
          </a:xfrm>
          <a:prstGeom prst="rect">
            <a:avLst/>
          </a:prstGeom>
        </p:spPr>
      </p:pic>
    </p:spTree>
    <p:extLst>
      <p:ext uri="{BB962C8B-B14F-4D97-AF65-F5344CB8AC3E}">
        <p14:creationId xmlns:p14="http://schemas.microsoft.com/office/powerpoint/2010/main" val="3554253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22960"/>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Introduction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69139"/>
          </a:xfrm>
        </p:spPr>
        <p:txBody>
          <a:bodyPr>
            <a:normAutofit fontScale="25000" lnSpcReduction="20000"/>
          </a:bodyPr>
          <a:lstStyle/>
          <a:p>
            <a:pPr marR="0">
              <a:lnSpc>
                <a:spcPct val="200000"/>
              </a:lnSpc>
              <a:spcBef>
                <a:spcPts val="0"/>
              </a:spcBef>
              <a:spcAft>
                <a:spcPts val="0"/>
              </a:spcAft>
              <a:buFont typeface="Wingdings" panose="05000000000000000000" pitchFamily="2" charset="2"/>
              <a:buChar char="Ø"/>
            </a:pPr>
            <a:r>
              <a:rPr lang="en-GB" sz="9600" dirty="0">
                <a:latin typeface="Times New Roman" panose="02020603050405020304" pitchFamily="18" charset="0"/>
                <a:ea typeface="Calibri" panose="020F0502020204030204" pitchFamily="34" charset="0"/>
                <a:cs typeface="Times New Roman" panose="02020603050405020304" pitchFamily="18" charset="0"/>
              </a:rPr>
              <a:t>One of the greatest threats associated with global warming is the rising sea levels seen in cities like New </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York (USA), </a:t>
            </a:r>
            <a:r>
              <a:rPr lang="en-GB" sz="9600" dirty="0">
                <a:latin typeface="Times New Roman" panose="02020603050405020304" pitchFamily="18" charset="0"/>
                <a:ea typeface="Calibri" panose="020F0502020204030204" pitchFamily="34" charset="0"/>
                <a:cs typeface="Times New Roman" panose="02020603050405020304" pitchFamily="18" charset="0"/>
              </a:rPr>
              <a:t>New </a:t>
            </a:r>
            <a:r>
              <a:rPr lang="en-GB" sz="9600" dirty="0" smtClean="0">
                <a:latin typeface="Times New Roman" panose="02020603050405020304" pitchFamily="18" charset="0"/>
                <a:ea typeface="Calibri" panose="020F0502020204030204" pitchFamily="34" charset="0"/>
                <a:cs typeface="Times New Roman" panose="02020603050405020304" pitchFamily="18" charset="0"/>
              </a:rPr>
              <a:t>Orleans (USA), Vancouver (Canada), Venice (Italy) and Dhaka (Bangladesh). </a:t>
            </a: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The </a:t>
            </a:r>
            <a:r>
              <a:rPr lang="en-GB" sz="9600" dirty="0">
                <a:latin typeface="Times New Roman" panose="02020603050405020304" pitchFamily="18" charset="0"/>
                <a:ea typeface="Calibri" panose="020F0502020204030204" pitchFamily="34" charset="0"/>
                <a:cs typeface="Times New Roman" panose="02020603050405020304" pitchFamily="18" charset="0"/>
              </a:rPr>
              <a:t>melting Antarctica caused by the rising earth temperature contributes to the increasing sea level that results into the flooding.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9600" dirty="0" smtClean="0">
                <a:latin typeface="Times New Roman" panose="02020603050405020304" pitchFamily="18" charset="0"/>
                <a:ea typeface="Calibri" panose="020F0502020204030204" pitchFamily="34" charset="0"/>
                <a:cs typeface="Times New Roman" panose="02020603050405020304" pitchFamily="18" charset="0"/>
              </a:rPr>
              <a:t>But </a:t>
            </a:r>
            <a:r>
              <a:rPr lang="en-GB" sz="9600" dirty="0">
                <a:latin typeface="Times New Roman" panose="02020603050405020304" pitchFamily="18" charset="0"/>
                <a:ea typeface="Calibri" panose="020F0502020204030204" pitchFamily="34" charset="0"/>
                <a:cs typeface="Times New Roman" panose="02020603050405020304" pitchFamily="18" charset="0"/>
              </a:rPr>
              <a:t>are these projections a myth or a reality? This has been the questions that proponents and opponents of global warming have been asking themselves about the future. </a:t>
            </a:r>
            <a:endParaRPr lang="en-GB" sz="9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22728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6680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Introduction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a:xfrm>
            <a:off x="677334" y="1676401"/>
            <a:ext cx="9076266" cy="3581400"/>
          </a:xfrm>
        </p:spPr>
        <p:txBody>
          <a:bodyPr>
            <a:normAutofit/>
          </a:bodyPr>
          <a:lstStyle/>
          <a:p>
            <a:pPr lvl="0">
              <a:lnSpc>
                <a:spcPct val="200000"/>
              </a:lnSpc>
              <a:spcBef>
                <a:spcPts val="0"/>
              </a:spcBef>
              <a:buFont typeface="Wingdings" panose="05000000000000000000" pitchFamily="2" charset="2"/>
              <a:buChar char="Ø"/>
            </a:pPr>
            <a:r>
              <a:rPr lang="en-GB" sz="28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The scope of this paper is to evaluate the feasibility of the postulation by most scientists that an increasing temperature in the globe contributes to the rising sea levels. </a:t>
            </a:r>
          </a:p>
          <a:p>
            <a:endParaRPr lang="en-GB" sz="2000" dirty="0"/>
          </a:p>
        </p:txBody>
      </p:sp>
    </p:spTree>
    <p:extLst>
      <p:ext uri="{BB962C8B-B14F-4D97-AF65-F5344CB8AC3E}">
        <p14:creationId xmlns:p14="http://schemas.microsoft.com/office/powerpoint/2010/main" val="540427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534" y="426720"/>
            <a:ext cx="8596668" cy="944880"/>
          </a:xfrm>
        </p:spPr>
        <p:txBody>
          <a:bodyPr/>
          <a:lstStyle/>
          <a:p>
            <a:r>
              <a:rPr lang="en-US" b="1" dirty="0" smtClean="0">
                <a:solidFill>
                  <a:schemeClr val="tx1"/>
                </a:solidFill>
                <a:latin typeface="Times New Roman" panose="02020603050405020304" pitchFamily="18" charset="0"/>
                <a:cs typeface="Times New Roman" panose="02020603050405020304" pitchFamily="18" charset="0"/>
              </a:rPr>
              <a:t>Prediction of Global Warming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10630746" cy="4505960"/>
          </a:xfrm>
        </p:spPr>
        <p:txBody>
          <a:bodyPr>
            <a:no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Prediction of the rising sea levels is difficult since the world has not recorded such a dramatic amount of carbon in the last century </a:t>
            </a:r>
            <a:r>
              <a:rPr lang="en-US" sz="2400" dirty="0">
                <a:latin typeface="Times New Roman" panose="02020603050405020304" pitchFamily="18" charset="0"/>
                <a:cs typeface="Times New Roman" panose="02020603050405020304" pitchFamily="18" charset="0"/>
              </a:rPr>
              <a:t>(</a:t>
            </a:r>
            <a:r>
              <a:rPr lang="en-GB" sz="2400" dirty="0">
                <a:latin typeface="Times New Roman" panose="02020603050405020304" pitchFamily="18" charset="0"/>
                <a:cs typeface="Times New Roman" panose="02020603050405020304" pitchFamily="18" charset="0"/>
              </a:rPr>
              <a:t>Abdullah, 2017).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Professor </a:t>
            </a:r>
            <a:r>
              <a:rPr lang="en-GB" sz="2400" dirty="0">
                <a:latin typeface="Times New Roman" panose="02020603050405020304" pitchFamily="18" charset="0"/>
                <a:cs typeface="Times New Roman" panose="02020603050405020304" pitchFamily="18" charset="0"/>
              </a:rPr>
              <a:t>Stefan Rahmstorf’s model, an oceanographer and climatologist from the Potsdam University, predicts a sharp increase in the water levels with the he spikes in temperature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7666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prstClr val="black"/>
                </a:solidFill>
                <a:latin typeface="Times New Roman" panose="02020603050405020304" pitchFamily="18" charset="0"/>
                <a:cs typeface="Times New Roman" panose="02020603050405020304" pitchFamily="18" charset="0"/>
              </a:rPr>
              <a:t>Prediction of Global Warming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a:xfrm>
            <a:off x="677334" y="1688149"/>
            <a:ext cx="9640146" cy="3584891"/>
          </a:xfrm>
        </p:spPr>
        <p:txBody>
          <a:bodyPr>
            <a:normAutofit/>
          </a:bodyPr>
          <a:lstStyle/>
          <a:p>
            <a:pPr>
              <a:lnSpc>
                <a:spcPct val="200000"/>
              </a:lnSpc>
            </a:pPr>
            <a:r>
              <a:rPr lang="en-GB" sz="2400" dirty="0">
                <a:latin typeface="Times New Roman" panose="02020603050405020304" pitchFamily="18" charset="0"/>
                <a:cs typeface="Times New Roman" panose="02020603050405020304" pitchFamily="18" charset="0"/>
              </a:rPr>
              <a:t>The scientist indicates that one clear indication of an increase in the water levels is gradual flooding of the coastal region. The scholar indicates that property nearest to the sea are the first ones to flood before water breaks the flood defences to flow inland.</a:t>
            </a:r>
          </a:p>
        </p:txBody>
      </p:sp>
    </p:spTree>
    <p:extLst>
      <p:ext uri="{BB962C8B-B14F-4D97-AF65-F5344CB8AC3E}">
        <p14:creationId xmlns:p14="http://schemas.microsoft.com/office/powerpoint/2010/main" val="192131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92480"/>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Prediction of Global Warming Continued</a:t>
            </a:r>
            <a:endParaRPr lang="en-GB" dirty="0">
              <a:solidFill>
                <a:schemeClr val="tx1"/>
              </a:solidFill>
            </a:endParaRPr>
          </a:p>
        </p:txBody>
      </p:sp>
      <p:sp>
        <p:nvSpPr>
          <p:cNvPr id="3" name="Content Placeholder 2"/>
          <p:cNvSpPr>
            <a:spLocks noGrp="1"/>
          </p:cNvSpPr>
          <p:nvPr>
            <p:ph idx="1"/>
          </p:nvPr>
        </p:nvSpPr>
        <p:spPr>
          <a:xfrm>
            <a:off x="677334" y="1722121"/>
            <a:ext cx="10112586" cy="4297680"/>
          </a:xfrm>
        </p:spPr>
        <p:txBody>
          <a:bodyPr>
            <a:noAutofit/>
          </a:bodyPr>
          <a:lstStyle/>
          <a:p>
            <a:pPr>
              <a:lnSpc>
                <a:spcPct val="200000"/>
              </a:lnSpc>
              <a:buFont typeface="Wingdings" panose="05000000000000000000" pitchFamily="2" charset="2"/>
              <a:buChar char="Ø"/>
            </a:pPr>
            <a:r>
              <a:rPr lang="en-GB" sz="2400" dirty="0">
                <a:solidFill>
                  <a:schemeClr val="tx1"/>
                </a:solidFill>
                <a:latin typeface="Times New Roman" panose="02020603050405020304" pitchFamily="18" charset="0"/>
                <a:cs typeface="Times New Roman" panose="02020603050405020304" pitchFamily="18" charset="0"/>
              </a:rPr>
              <a:t>Besides the destruction of property, the scholar also indicates that impact of a hurricane in such situations whereby water levels have risen. </a:t>
            </a:r>
            <a:endParaRPr lang="en-GB" sz="2400" dirty="0" smtClean="0">
              <a:solidFill>
                <a:schemeClr val="tx1"/>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solidFill>
                  <a:schemeClr val="tx1"/>
                </a:solidFill>
                <a:latin typeface="Times New Roman" panose="02020603050405020304" pitchFamily="18" charset="0"/>
                <a:cs typeface="Times New Roman" panose="02020603050405020304" pitchFamily="18" charset="0"/>
              </a:rPr>
              <a:t>Furthermore</a:t>
            </a:r>
            <a:r>
              <a:rPr lang="en-GB" sz="2400" dirty="0">
                <a:solidFill>
                  <a:schemeClr val="tx1"/>
                </a:solidFill>
                <a:latin typeface="Times New Roman" panose="02020603050405020304" pitchFamily="18" charset="0"/>
                <a:cs typeface="Times New Roman" panose="02020603050405020304" pitchFamily="18" charset="0"/>
              </a:rPr>
              <a:t>, this rising levels also poses a risk to most ports since a 5 to 6-foot rise in water might result into massive </a:t>
            </a:r>
            <a:r>
              <a:rPr lang="en-GB" sz="2400" dirty="0" smtClean="0">
                <a:solidFill>
                  <a:schemeClr val="tx1"/>
                </a:solidFill>
                <a:latin typeface="Times New Roman" panose="02020603050405020304" pitchFamily="18" charset="0"/>
                <a:cs typeface="Times New Roman" panose="02020603050405020304" pitchFamily="18" charset="0"/>
              </a:rPr>
              <a:t>flooding.</a:t>
            </a:r>
            <a:endParaRPr lang="en-GB" sz="2400" dirty="0">
              <a:solidFill>
                <a:schemeClr val="tx1"/>
              </a:solidFill>
              <a:latin typeface="Times New Roman" panose="02020603050405020304" pitchFamily="18" charset="0"/>
              <a:cs typeface="Times New Roman" panose="02020603050405020304" pitchFamily="18" charset="0"/>
            </a:endParaRPr>
          </a:p>
          <a:p>
            <a:endParaRPr lang="en-GB" sz="2400" dirty="0">
              <a:solidFill>
                <a:schemeClr val="tx1"/>
              </a:solidFill>
            </a:endParaRPr>
          </a:p>
        </p:txBody>
      </p:sp>
    </p:spTree>
    <p:extLst>
      <p:ext uri="{BB962C8B-B14F-4D97-AF65-F5344CB8AC3E}">
        <p14:creationId xmlns:p14="http://schemas.microsoft.com/office/powerpoint/2010/main" val="478137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0120"/>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Miami Dade County Flooding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52600"/>
            <a:ext cx="11011746" cy="4480559"/>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Miami Dade County might be fully flooded by the year 2100. Professor Harold Wanless, chairman of Geology University of Miami, cites that within a 100 years, most of Miami will be under 4 to 6 feet of water (TL Documentary, 2019).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scholar also notes that human beings are helpless against the rising sea level and the option they will have then will be migration into higher grounds. </a:t>
            </a:r>
            <a:endParaRPr lang="en-GB" sz="2400" dirty="0" smtClean="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5983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820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Miami Dade County Flooding </a:t>
            </a:r>
            <a:r>
              <a:rPr lang="en-US" b="1" dirty="0" smtClean="0">
                <a:solidFill>
                  <a:prstClr val="black"/>
                </a:solidFill>
                <a:latin typeface="Times New Roman" panose="02020603050405020304" pitchFamily="18" charset="0"/>
                <a:cs typeface="Times New Roman" panose="02020603050405020304" pitchFamily="18" charset="0"/>
              </a:rPr>
              <a:t>Continued </a:t>
            </a:r>
            <a:endParaRPr lang="en-GB" dirty="0"/>
          </a:p>
        </p:txBody>
      </p:sp>
      <p:sp>
        <p:nvSpPr>
          <p:cNvPr id="3" name="Content Placeholder 2"/>
          <p:cNvSpPr>
            <a:spLocks noGrp="1"/>
          </p:cNvSpPr>
          <p:nvPr>
            <p:ph idx="1"/>
          </p:nvPr>
        </p:nvSpPr>
        <p:spPr>
          <a:xfrm>
            <a:off x="677334" y="1447801"/>
            <a:ext cx="10493586" cy="4593562"/>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excessive flooding attenuated with hurricanes is an implication of the rising sea levels caused by global warming. </a:t>
            </a:r>
          </a:p>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These floods have been massive to the level of breaking the </a:t>
            </a:r>
            <a:r>
              <a:rPr lang="en-GB" sz="2400" dirty="0" smtClean="0">
                <a:latin typeface="Times New Roman" panose="02020603050405020304" pitchFamily="18" charset="0"/>
                <a:cs typeface="Times New Roman" panose="02020603050405020304" pitchFamily="18" charset="0"/>
              </a:rPr>
              <a:t>levees </a:t>
            </a:r>
            <a:r>
              <a:rPr lang="en-GB" sz="2400" dirty="0">
                <a:latin typeface="Times New Roman" panose="02020603050405020304" pitchFamily="18" charset="0"/>
                <a:cs typeface="Times New Roman" panose="02020603050405020304" pitchFamily="18" charset="0"/>
              </a:rPr>
              <a:t>and flood walls. The situation in New Orleans is an example of how sea levels have risen and resulted in area wide flooding of whole neighbourhoods and districts. </a:t>
            </a:r>
          </a:p>
          <a:p>
            <a:endParaRPr lang="en-GB" sz="2400" dirty="0"/>
          </a:p>
        </p:txBody>
      </p:sp>
    </p:spTree>
    <p:extLst>
      <p:ext uri="{BB962C8B-B14F-4D97-AF65-F5344CB8AC3E}">
        <p14:creationId xmlns:p14="http://schemas.microsoft.com/office/powerpoint/2010/main" val="34510368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5054" y="609600"/>
            <a:ext cx="8596668" cy="838200"/>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Rising Sea Levels in Vancouver, Canada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767841"/>
            <a:ext cx="11514666" cy="4831080"/>
          </a:xfrm>
        </p:spPr>
        <p:txBody>
          <a:bodyPr>
            <a:noAutofit/>
          </a:bodyPr>
          <a:lstStyle/>
          <a:p>
            <a:pPr>
              <a:lnSpc>
                <a:spcPct val="200000"/>
              </a:lnSpc>
              <a:buFont typeface="Wingdings" panose="05000000000000000000" pitchFamily="2" charset="2"/>
              <a:buChar char="Ø"/>
            </a:pPr>
            <a:r>
              <a:rPr lang="en-GB" sz="2800" dirty="0">
                <a:solidFill>
                  <a:schemeClr val="tx1"/>
                </a:solidFill>
                <a:latin typeface="Times New Roman" panose="02020603050405020304" pitchFamily="18" charset="0"/>
                <a:cs typeface="Times New Roman" panose="02020603050405020304" pitchFamily="18" charset="0"/>
              </a:rPr>
              <a:t>The threat of rising sea level is not an issue that only worries Americans, but most coastal cities. </a:t>
            </a:r>
            <a:endParaRPr lang="en-GB" sz="2800" dirty="0" smtClean="0">
              <a:solidFill>
                <a:schemeClr val="tx1"/>
              </a:solidFill>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800" dirty="0" smtClean="0">
                <a:solidFill>
                  <a:schemeClr val="tx1"/>
                </a:solidFill>
                <a:latin typeface="Times New Roman" panose="02020603050405020304" pitchFamily="18" charset="0"/>
                <a:cs typeface="Times New Roman" panose="02020603050405020304" pitchFamily="18" charset="0"/>
              </a:rPr>
              <a:t>In </a:t>
            </a:r>
            <a:r>
              <a:rPr lang="en-GB" sz="2800" dirty="0">
                <a:solidFill>
                  <a:schemeClr val="tx1"/>
                </a:solidFill>
                <a:latin typeface="Times New Roman" panose="02020603050405020304" pitchFamily="18" charset="0"/>
                <a:cs typeface="Times New Roman" panose="02020603050405020304" pitchFamily="18" charset="0"/>
              </a:rPr>
              <a:t>Vancouver, Canada, scientists have raised concerns about the rising sea levels to extremes citing the need for a proactive approach to formulating effective measures to reduce and mitigate any floods. </a:t>
            </a:r>
            <a:endParaRPr lang="en-GB" sz="2800" dirty="0" smtClean="0">
              <a:solidFill>
                <a:schemeClr val="tx1"/>
              </a:solidFill>
              <a:latin typeface="Times New Roman" panose="02020603050405020304" pitchFamily="18" charset="0"/>
              <a:cs typeface="Times New Roman" panose="02020603050405020304" pitchFamily="18" charset="0"/>
            </a:endParaRPr>
          </a:p>
          <a:p>
            <a:pPr marL="0" marR="0" indent="0">
              <a:lnSpc>
                <a:spcPct val="200000"/>
              </a:lnSpc>
              <a:spcBef>
                <a:spcPts val="0"/>
              </a:spcBef>
              <a:spcAft>
                <a:spcPts val="0"/>
              </a:spcAft>
              <a:buNone/>
            </a:pPr>
            <a:endParaRPr lang="en-GB" sz="2000" dirty="0">
              <a:solidFill>
                <a:schemeClr val="tx1"/>
              </a:solidFill>
            </a:endParaRPr>
          </a:p>
        </p:txBody>
      </p:sp>
    </p:spTree>
    <p:extLst>
      <p:ext uri="{BB962C8B-B14F-4D97-AF65-F5344CB8AC3E}">
        <p14:creationId xmlns:p14="http://schemas.microsoft.com/office/powerpoint/2010/main" val="37811105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386906" cy="731520"/>
          </a:xfrm>
        </p:spPr>
        <p:txBody>
          <a:bodyPr/>
          <a:lstStyle/>
          <a:p>
            <a:pPr algn="ctr"/>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289560" y="1447800"/>
            <a:ext cx="11338560" cy="4861559"/>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Alternatively, 97% of actively publishing climate scholars cite that the rise in sea level is human-made, while 3% disagree, indicating the occurrence as a natural phenomenon.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Additionally</a:t>
            </a:r>
            <a:r>
              <a:rPr lang="en-GB" sz="2400" dirty="0">
                <a:latin typeface="Times New Roman" panose="02020603050405020304" pitchFamily="18" charset="0"/>
                <a:cs typeface="Times New Roman" panose="02020603050405020304" pitchFamily="18" charset="0"/>
              </a:rPr>
              <a:t>, NASA demonstrates that 95% of global warming effects are a result of human activity; thus, global warming can be mitigated (</a:t>
            </a:r>
            <a:r>
              <a:rPr lang="en-GB" sz="2400" dirty="0" err="1">
                <a:latin typeface="Times New Roman" panose="02020603050405020304" pitchFamily="18" charset="0"/>
                <a:cs typeface="Times New Roman" panose="02020603050405020304" pitchFamily="18" charset="0"/>
              </a:rPr>
              <a:t>RealLifeLore</a:t>
            </a:r>
            <a:r>
              <a:rPr lang="en-GB" sz="2400" dirty="0">
                <a:latin typeface="Times New Roman" panose="02020603050405020304" pitchFamily="18" charset="0"/>
                <a:cs typeface="Times New Roman" panose="02020603050405020304" pitchFamily="18" charset="0"/>
              </a:rPr>
              <a:t>, 2017).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However</a:t>
            </a:r>
            <a:r>
              <a:rPr lang="en-GB" sz="2400" dirty="0">
                <a:latin typeface="Times New Roman" panose="02020603050405020304" pitchFamily="18" charset="0"/>
                <a:cs typeface="Times New Roman" panose="02020603050405020304" pitchFamily="18" charset="0"/>
              </a:rPr>
              <a:t>, the need for the pre-emptive application of legislations and bans to reduce pollution and resultantly global warming. </a:t>
            </a:r>
          </a:p>
          <a:p>
            <a:endParaRPr lang="en-GB" dirty="0"/>
          </a:p>
        </p:txBody>
      </p:sp>
    </p:spTree>
    <p:extLst>
      <p:ext uri="{BB962C8B-B14F-4D97-AF65-F5344CB8AC3E}">
        <p14:creationId xmlns:p14="http://schemas.microsoft.com/office/powerpoint/2010/main" val="14129890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645986" cy="868680"/>
          </a:xfrm>
        </p:spPr>
        <p:txBody>
          <a:bodyPr/>
          <a:lstStyle/>
          <a:p>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677334" y="1661160"/>
            <a:ext cx="11072706" cy="4663439"/>
          </a:xfrm>
        </p:spPr>
        <p:txBody>
          <a:bodyPr>
            <a:normAutofit/>
          </a:bodyPr>
          <a:lstStyle/>
          <a:p>
            <a:pPr marR="0">
              <a:lnSpc>
                <a:spcPct val="200000"/>
              </a:lnSpc>
              <a:spcBef>
                <a:spcPts val="0"/>
              </a:spcBef>
              <a:spcAft>
                <a:spcPts val="0"/>
              </a:spcAft>
              <a:buFont typeface="Wingdings" panose="05000000000000000000" pitchFamily="2" charset="2"/>
              <a:buChar char="Ø"/>
            </a:pPr>
            <a:r>
              <a:rPr lang="en-GB" sz="2800" dirty="0">
                <a:latin typeface="Times New Roman" panose="02020603050405020304" pitchFamily="18" charset="0"/>
                <a:ea typeface="Calibri" panose="020F0502020204030204" pitchFamily="34" charset="0"/>
                <a:cs typeface="Times New Roman" panose="02020603050405020304" pitchFamily="18" charset="0"/>
              </a:rPr>
              <a:t>Officials from the City of Vancouver (2018) indicate that rising sea levels are inevitable. </a:t>
            </a:r>
            <a:endParaRPr lang="en-GB" sz="2800" dirty="0" smtClean="0">
              <a:latin typeface="Times New Roman" panose="02020603050405020304" pitchFamily="18" charset="0"/>
              <a:ea typeface="Calibri" panose="020F0502020204030204" pitchFamily="34" charset="0"/>
              <a:cs typeface="Times New Roman" panose="02020603050405020304" pitchFamily="18" charset="0"/>
            </a:endParaRPr>
          </a:p>
          <a:p>
            <a:pPr marR="0">
              <a:lnSpc>
                <a:spcPct val="200000"/>
              </a:lnSpc>
              <a:spcBef>
                <a:spcPts val="0"/>
              </a:spcBef>
              <a:spcAft>
                <a:spcPts val="0"/>
              </a:spcAft>
              <a:buFont typeface="Wingdings" panose="05000000000000000000" pitchFamily="2" charset="2"/>
              <a:buChar char="Ø"/>
            </a:pPr>
            <a:r>
              <a:rPr lang="en-GB" sz="2800" dirty="0" smtClean="0">
                <a:latin typeface="Times New Roman" panose="02020603050405020304" pitchFamily="18" charset="0"/>
                <a:ea typeface="Calibri" panose="020F0502020204030204" pitchFamily="34" charset="0"/>
                <a:cs typeface="Times New Roman" panose="02020603050405020304" pitchFamily="18" charset="0"/>
              </a:rPr>
              <a:t>Upon </a:t>
            </a:r>
            <a:r>
              <a:rPr lang="en-GB" sz="2800" dirty="0">
                <a:latin typeface="Times New Roman" panose="02020603050405020304" pitchFamily="18" charset="0"/>
                <a:ea typeface="Calibri" panose="020F0502020204030204" pitchFamily="34" charset="0"/>
                <a:cs typeface="Times New Roman" panose="02020603050405020304" pitchFamily="18" charset="0"/>
              </a:rPr>
              <a:t>consulting various authorities on the matter like the Special Envoy of Water from the Netherlands, it is unanimous that rising global temperature will negatively impact coastal cities like Vancouver. </a:t>
            </a:r>
            <a:endParaRPr lang="en-GB" sz="2800"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en-GB" sz="2000" dirty="0"/>
          </a:p>
        </p:txBody>
      </p:sp>
    </p:spTree>
    <p:extLst>
      <p:ext uri="{BB962C8B-B14F-4D97-AF65-F5344CB8AC3E}">
        <p14:creationId xmlns:p14="http://schemas.microsoft.com/office/powerpoint/2010/main" val="38884433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402146" cy="914400"/>
          </a:xfrm>
        </p:spPr>
        <p:txBody>
          <a:bodyPr/>
          <a:lstStyle/>
          <a:p>
            <a:r>
              <a:rPr lang="en-US" b="1" dirty="0">
                <a:solidFill>
                  <a:prstClr val="black"/>
                </a:solidFill>
                <a:latin typeface="Times New Roman" panose="02020603050405020304" pitchFamily="18" charset="0"/>
                <a:cs typeface="Times New Roman" panose="02020603050405020304" pitchFamily="18" charset="0"/>
              </a:rPr>
              <a:t>Rising Sea Levels in Vancouver, Canada Continued </a:t>
            </a:r>
            <a:endParaRPr lang="en-GB" dirty="0"/>
          </a:p>
        </p:txBody>
      </p:sp>
      <p:sp>
        <p:nvSpPr>
          <p:cNvPr id="3" name="Content Placeholder 2"/>
          <p:cNvSpPr>
            <a:spLocks noGrp="1"/>
          </p:cNvSpPr>
          <p:nvPr>
            <p:ph idx="1"/>
          </p:nvPr>
        </p:nvSpPr>
        <p:spPr>
          <a:xfrm>
            <a:off x="677334" y="1935481"/>
            <a:ext cx="10005906" cy="1904999"/>
          </a:xfrm>
        </p:spPr>
        <p:txBody>
          <a:bodyPr/>
          <a:lstStyle/>
          <a:p>
            <a:pPr lvl="0">
              <a:lnSpc>
                <a:spcPct val="200000"/>
              </a:lnSpc>
              <a:spcBef>
                <a:spcPts val="0"/>
              </a:spcBef>
              <a:buFont typeface="Wingdings" panose="05000000000000000000" pitchFamily="2" charset="2"/>
              <a:buChar char="Ø"/>
            </a:pPr>
            <a:r>
              <a:rPr lang="en-GB"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However, the city is keen on preparing and adapting to the sea levels while implementing environmental conservation methods.</a:t>
            </a:r>
          </a:p>
          <a:p>
            <a:endParaRPr lang="en-GB" dirty="0"/>
          </a:p>
        </p:txBody>
      </p:sp>
    </p:spTree>
    <p:extLst>
      <p:ext uri="{BB962C8B-B14F-4D97-AF65-F5344CB8AC3E}">
        <p14:creationId xmlns:p14="http://schemas.microsoft.com/office/powerpoint/2010/main" val="3142089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097346" cy="899160"/>
          </a:xfrm>
        </p:spPr>
        <p:txBody>
          <a:bodyPr/>
          <a:lstStyle/>
          <a:p>
            <a:r>
              <a:rPr lang="en-US" b="1" dirty="0" smtClean="0">
                <a:solidFill>
                  <a:schemeClr val="tx1"/>
                </a:solidFill>
                <a:latin typeface="Times New Roman" panose="02020603050405020304" pitchFamily="18" charset="0"/>
                <a:cs typeface="Times New Roman" panose="02020603050405020304" pitchFamily="18" charset="0"/>
              </a:rPr>
              <a:t>Recommendation-New Orleans Flood Defense </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9472506" cy="3880773"/>
          </a:xfrm>
        </p:spPr>
        <p:txBody>
          <a:bodyPr>
            <a:normAutofit/>
          </a:bodyPr>
          <a:lstStyle/>
          <a:p>
            <a:pPr>
              <a:lnSpc>
                <a:spcPct val="200000"/>
              </a:lnSpc>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 American government in investing billions of dollars in constructing flood defences around cities like New Orleans.  </a:t>
            </a:r>
            <a:endParaRPr lang="en-GB" sz="2400" dirty="0" smtClean="0">
              <a:latin typeface="Times New Roman" panose="02020603050405020304" pitchFamily="18" charset="0"/>
              <a:cs typeface="Times New Roman" panose="02020603050405020304" pitchFamily="18" charset="0"/>
            </a:endParaRP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expensive project is being executed by the Army Corps of Engineer and is said to feature the next generation of flood defence</a:t>
            </a:r>
            <a:r>
              <a:rPr lang="en-GB"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1765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594426" cy="1320800"/>
          </a:xfrm>
        </p:spPr>
        <p:txBody>
          <a:bodyPr/>
          <a:lstStyle/>
          <a:p>
            <a:r>
              <a:rPr lang="en-US" b="1" dirty="0" smtClean="0">
                <a:solidFill>
                  <a:schemeClr val="tx1"/>
                </a:solidFill>
                <a:latin typeface="Times New Roman" panose="02020603050405020304" pitchFamily="18" charset="0"/>
                <a:cs typeface="Times New Roman" panose="02020603050405020304" pitchFamily="18" charset="0"/>
              </a:rPr>
              <a:t>The New Orleans Flood Defense- Aerial View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59131" y="2355273"/>
            <a:ext cx="8021782" cy="4281054"/>
          </a:xfrm>
        </p:spPr>
      </p:pic>
    </p:spTree>
    <p:extLst>
      <p:ext uri="{BB962C8B-B14F-4D97-AF65-F5344CB8AC3E}">
        <p14:creationId xmlns:p14="http://schemas.microsoft.com/office/powerpoint/2010/main" val="1817608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609600"/>
            <a:ext cx="11780520" cy="929640"/>
          </a:xfrm>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Continued</a:t>
            </a:r>
            <a:endParaRPr lang="en-GB" dirty="0"/>
          </a:p>
        </p:txBody>
      </p:sp>
      <p:sp>
        <p:nvSpPr>
          <p:cNvPr id="3" name="Content Placeholder 2"/>
          <p:cNvSpPr>
            <a:spLocks noGrp="1"/>
          </p:cNvSpPr>
          <p:nvPr>
            <p:ph idx="1"/>
          </p:nvPr>
        </p:nvSpPr>
        <p:spPr>
          <a:xfrm>
            <a:off x="677334" y="1813560"/>
            <a:ext cx="11072706" cy="4480559"/>
          </a:xfrm>
        </p:spPr>
        <p:txBody>
          <a:bodyPr>
            <a:noAutofit/>
          </a:bodyPr>
          <a:lstStyle/>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The protection system around New Orleans serves to protect the city from water from the Mississippi River to and Lake Pontchartrain. </a:t>
            </a: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This system involves a protective wall built 12 miles off the coast of the city to act as the first line of defence.</a:t>
            </a:r>
          </a:p>
          <a:p>
            <a:pPr>
              <a:lnSpc>
                <a:spcPct val="200000"/>
              </a:lnSpc>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defense system includes canal pumps, the Great Wall of Louisiana and the gate. </a:t>
            </a:r>
            <a:endParaRPr lang="en-GB" sz="2400" dirty="0" smtClean="0">
              <a:latin typeface="Times New Roman" panose="02020603050405020304" pitchFamily="18" charset="0"/>
              <a:cs typeface="Times New Roman" panose="02020603050405020304" pitchFamily="18" charset="0"/>
            </a:endParaRPr>
          </a:p>
          <a:p>
            <a:endParaRPr lang="en-GB" sz="2400" dirty="0"/>
          </a:p>
        </p:txBody>
      </p:sp>
    </p:spTree>
    <p:extLst>
      <p:ext uri="{BB962C8B-B14F-4D97-AF65-F5344CB8AC3E}">
        <p14:creationId xmlns:p14="http://schemas.microsoft.com/office/powerpoint/2010/main" val="1686453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9792546" cy="1320800"/>
          </a:xfrm>
        </p:spPr>
        <p:txBody>
          <a:bodyPr/>
          <a:lstStyle/>
          <a:p>
            <a:r>
              <a:rPr lang="en-US" b="1" dirty="0" smtClean="0">
                <a:solidFill>
                  <a:schemeClr val="tx1"/>
                </a:solidFill>
                <a:latin typeface="Times New Roman" panose="02020603050405020304" pitchFamily="18" charset="0"/>
                <a:cs typeface="Times New Roman" panose="02020603050405020304" pitchFamily="18" charset="0"/>
              </a:rPr>
              <a:t>The Great Wall of Louisiana- Passage for Ships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44633" y="2467928"/>
            <a:ext cx="8742218" cy="4025106"/>
          </a:xfrm>
        </p:spPr>
      </p:pic>
    </p:spTree>
    <p:extLst>
      <p:ext uri="{BB962C8B-B14F-4D97-AF65-F5344CB8AC3E}">
        <p14:creationId xmlns:p14="http://schemas.microsoft.com/office/powerpoint/2010/main" val="31754810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609600"/>
            <a:ext cx="11506200" cy="1021080"/>
          </a:xfrm>
        </p:spPr>
        <p:txBody>
          <a:bodyPr/>
          <a:lstStyle/>
          <a:p>
            <a:r>
              <a:rPr lang="en-US" b="1" dirty="0">
                <a:solidFill>
                  <a:prstClr val="black"/>
                </a:solidFill>
                <a:latin typeface="Times New Roman" panose="02020603050405020304" pitchFamily="18" charset="0"/>
                <a:cs typeface="Times New Roman" panose="02020603050405020304" pitchFamily="18" charset="0"/>
              </a:rPr>
              <a:t>Recommendation-New Orleans Flood Defense </a:t>
            </a:r>
            <a:r>
              <a:rPr lang="en-US" b="1" dirty="0" smtClean="0">
                <a:solidFill>
                  <a:prstClr val="black"/>
                </a:solidFill>
                <a:latin typeface="Times New Roman" panose="02020603050405020304" pitchFamily="18" charset="0"/>
                <a:cs typeface="Times New Roman" panose="02020603050405020304" pitchFamily="18" charset="0"/>
              </a:rPr>
              <a:t>Continued</a:t>
            </a:r>
            <a:endParaRPr lang="en-GB" dirty="0"/>
          </a:p>
        </p:txBody>
      </p:sp>
      <p:sp>
        <p:nvSpPr>
          <p:cNvPr id="3" name="Content Placeholder 2"/>
          <p:cNvSpPr>
            <a:spLocks noGrp="1"/>
          </p:cNvSpPr>
          <p:nvPr>
            <p:ph idx="1"/>
          </p:nvPr>
        </p:nvSpPr>
        <p:spPr>
          <a:xfrm>
            <a:off x="677334" y="1813561"/>
            <a:ext cx="10767906" cy="4227802"/>
          </a:xfrm>
        </p:spPr>
        <p:txBody>
          <a:bodyPr>
            <a:normAutofit/>
          </a:bodyPr>
          <a:lstStyle/>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Additionally, the system also employs the use of levees, water pumps and flood walls in preventing the flow of water inland. </a:t>
            </a:r>
          </a:p>
          <a:p>
            <a:pPr>
              <a:lnSpc>
                <a:spcPct val="200000"/>
              </a:lnSpc>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Alternatively, coffer dams have also been used to allows for modification on the walls to allow passage of ships.</a:t>
            </a:r>
            <a:endParaRPr lang="en-GB" sz="2400" dirty="0"/>
          </a:p>
        </p:txBody>
      </p:sp>
    </p:spTree>
    <p:extLst>
      <p:ext uri="{BB962C8B-B14F-4D97-AF65-F5344CB8AC3E}">
        <p14:creationId xmlns:p14="http://schemas.microsoft.com/office/powerpoint/2010/main" val="2870096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 y="609600"/>
            <a:ext cx="11765280" cy="1021080"/>
          </a:xfrm>
        </p:spPr>
        <p:txBody>
          <a:bodyPr/>
          <a:lstStyle/>
          <a:p>
            <a:r>
              <a:rPr lang="en-US" b="1" dirty="0">
                <a:solidFill>
                  <a:schemeClr val="tx1"/>
                </a:solidFill>
                <a:latin typeface="Times New Roman" panose="02020603050405020304" pitchFamily="18" charset="0"/>
                <a:cs typeface="Times New Roman" panose="02020603050405020304" pitchFamily="18" charset="0"/>
              </a:rPr>
              <a:t>The New Orleans Flood </a:t>
            </a:r>
            <a:r>
              <a:rPr lang="en-US" b="1" dirty="0" smtClean="0">
                <a:solidFill>
                  <a:schemeClr val="tx1"/>
                </a:solidFill>
                <a:latin typeface="Times New Roman" panose="02020603050405020304" pitchFamily="18" charset="0"/>
                <a:cs typeface="Times New Roman" panose="02020603050405020304" pitchFamily="18" charset="0"/>
              </a:rPr>
              <a:t>Defense- Canal Pumps and Levees </a:t>
            </a:r>
            <a:endParaRPr lang="en-GB" b="1" dirty="0">
              <a:solidFill>
                <a:schemeClr val="tx1"/>
              </a:solidFill>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2479" y="2160588"/>
            <a:ext cx="6527080" cy="3881437"/>
          </a:xfrm>
        </p:spPr>
      </p:pic>
    </p:spTree>
    <p:extLst>
      <p:ext uri="{BB962C8B-B14F-4D97-AF65-F5344CB8AC3E}">
        <p14:creationId xmlns:p14="http://schemas.microsoft.com/office/powerpoint/2010/main" val="4112450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8200"/>
          </a:xfrm>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Conclusions</a:t>
            </a:r>
            <a:endParaRPr lang="en-GB"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93520"/>
            <a:ext cx="9799320" cy="4648200"/>
          </a:xfrm>
        </p:spPr>
        <p:txBody>
          <a:bodyPr>
            <a:noAutofit/>
          </a:bodyPr>
          <a:lstStyle/>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Countries </a:t>
            </a:r>
            <a:r>
              <a:rPr lang="en-GB" sz="2400" dirty="0">
                <a:latin typeface="Times New Roman" panose="02020603050405020304" pitchFamily="18" charset="0"/>
                <a:cs typeface="Times New Roman" panose="02020603050405020304" pitchFamily="18" charset="0"/>
              </a:rPr>
              <a:t>like Bangladesh continue to suffer the repercussion of the rising sea level. </a:t>
            </a:r>
            <a:endParaRPr lang="en-GB"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Most </a:t>
            </a:r>
            <a:r>
              <a:rPr lang="en-GB" sz="2400" dirty="0">
                <a:latin typeface="Times New Roman" panose="02020603050405020304" pitchFamily="18" charset="0"/>
                <a:cs typeface="Times New Roman" panose="02020603050405020304" pitchFamily="18" charset="0"/>
              </a:rPr>
              <a:t>of the residential areas close to the Indian ocean being 1 foot under water. </a:t>
            </a:r>
            <a:endParaRPr lang="en-GB"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GB" sz="2400" dirty="0" smtClean="0">
                <a:latin typeface="Times New Roman" panose="02020603050405020304" pitchFamily="18" charset="0"/>
                <a:cs typeface="Times New Roman" panose="02020603050405020304" pitchFamily="18" charset="0"/>
              </a:rPr>
              <a:t>Additionally</a:t>
            </a:r>
            <a:r>
              <a:rPr lang="en-GB" sz="2400" dirty="0">
                <a:latin typeface="Times New Roman" panose="02020603050405020304" pitchFamily="18" charset="0"/>
                <a:cs typeface="Times New Roman" panose="02020603050405020304" pitchFamily="18" charset="0"/>
              </a:rPr>
              <a:t>, the rice growing deltas near the sea are also among the most affected areas</a:t>
            </a:r>
            <a:r>
              <a:rPr lang="en-GB" sz="2400"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GB" sz="2400" dirty="0">
                <a:latin typeface="Times New Roman" panose="02020603050405020304" pitchFamily="18" charset="0"/>
                <a:cs typeface="Times New Roman" panose="02020603050405020304" pitchFamily="18" charset="0"/>
              </a:rPr>
              <a:t>Therefore, continued rising water possess a huge threat to the Bangladesh rice farmers as most of them will lose their land to the increasing water levels. </a:t>
            </a:r>
            <a:r>
              <a:rPr lang="en-GB" sz="2400" dirty="0" smtClean="0">
                <a:latin typeface="Times New Roman" panose="02020603050405020304" pitchFamily="18" charset="0"/>
                <a:cs typeface="Times New Roman" panose="02020603050405020304" pitchFamily="18" charset="0"/>
              </a:rPr>
              <a:t> </a:t>
            </a:r>
            <a:endParaRPr lang="en-GB"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1840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48640"/>
            <a:ext cx="8596668" cy="883920"/>
          </a:xfrm>
        </p:spPr>
        <p:txBody>
          <a:bodyPr/>
          <a:lstStyle/>
          <a:p>
            <a:pPr algn="ctr"/>
            <a:r>
              <a:rPr lang="en-US" dirty="0" smtClean="0">
                <a:solidFill>
                  <a:schemeClr val="tx1"/>
                </a:solidFill>
                <a:latin typeface="Times New Roman" panose="02020603050405020304" pitchFamily="18" charset="0"/>
                <a:cs typeface="Times New Roman" panose="02020603050405020304" pitchFamily="18" charset="0"/>
              </a:rPr>
              <a:t>References</a:t>
            </a:r>
            <a:endParaRPr lang="en-GB"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4480"/>
            <a:ext cx="11392746" cy="4754879"/>
          </a:xfrm>
        </p:spPr>
        <p:txBody>
          <a:bodyPr>
            <a:noAutofit/>
          </a:bodyPr>
          <a:lstStyle/>
          <a:p>
            <a:pPr marL="0" indent="-457200">
              <a:lnSpc>
                <a:spcPct val="110000"/>
              </a:lnSpc>
              <a:buNone/>
            </a:pPr>
            <a:r>
              <a:rPr lang="en-GB" sz="2400" dirty="0"/>
              <a:t>Abdullah, S. M. (2017). Carbon dioxide emissions causing global warming. </a:t>
            </a:r>
            <a:r>
              <a:rPr lang="en-GB" sz="2400" i="1" dirty="0"/>
              <a:t>New Straits Times</a:t>
            </a:r>
            <a:r>
              <a:rPr lang="en-GB" sz="2400" dirty="0"/>
              <a:t>, </a:t>
            </a:r>
            <a:r>
              <a:rPr lang="en-GB" sz="2400" i="1" dirty="0"/>
              <a:t>13</a:t>
            </a:r>
            <a:r>
              <a:rPr lang="en-GB" sz="2400" dirty="0"/>
              <a:t>.</a:t>
            </a:r>
          </a:p>
          <a:p>
            <a:pPr marL="0" indent="-457200">
              <a:lnSpc>
                <a:spcPct val="110000"/>
              </a:lnSpc>
              <a:buNone/>
            </a:pPr>
            <a:r>
              <a:rPr lang="en-GB" sz="2400" dirty="0"/>
              <a:t>City of </a:t>
            </a:r>
            <a:r>
              <a:rPr lang="en-GB" sz="2400" dirty="0" err="1"/>
              <a:t>Vancover</a:t>
            </a:r>
            <a:r>
              <a:rPr lang="en-GB" sz="2400" dirty="0"/>
              <a:t>. (2018, April 25). </a:t>
            </a:r>
            <a:r>
              <a:rPr lang="en-GB" sz="2400" i="1" dirty="0"/>
              <a:t>Sea Level Rise</a:t>
            </a:r>
            <a:r>
              <a:rPr lang="en-GB" sz="2400" dirty="0"/>
              <a:t>. YouTube. </a:t>
            </a:r>
            <a:r>
              <a:rPr lang="en-GB" sz="2400" u="sng" dirty="0">
                <a:hlinkClick r:id="rId2"/>
              </a:rPr>
              <a:t>https://www.youtube.com/watch?v=tBKsdWgkCNo&amp;feature=emb_title</a:t>
            </a:r>
            <a:endParaRPr lang="en-GB" sz="2400" dirty="0"/>
          </a:p>
          <a:p>
            <a:pPr marL="0" indent="-457200">
              <a:lnSpc>
                <a:spcPct val="110000"/>
              </a:lnSpc>
              <a:buNone/>
            </a:pPr>
            <a:r>
              <a:rPr lang="en-GB" sz="2400" dirty="0" err="1"/>
              <a:t>RealLifeLore</a:t>
            </a:r>
            <a:r>
              <a:rPr lang="en-GB" sz="2400" dirty="0"/>
              <a:t>. (2017, January 28). </a:t>
            </a:r>
            <a:r>
              <a:rPr lang="en-GB" sz="2400" i="1" dirty="0"/>
              <a:t>How Will Earth Change If All the Ice Melts?</a:t>
            </a:r>
            <a:r>
              <a:rPr lang="en-GB" sz="2400" dirty="0"/>
              <a:t> YouTube. </a:t>
            </a:r>
            <a:r>
              <a:rPr lang="en-GB" sz="2400" u="sng" dirty="0">
                <a:hlinkClick r:id="rId3"/>
              </a:rPr>
              <a:t>https://www.youtube.com/watch?v=pIxRVfCpA64&amp;feature=emb_title</a:t>
            </a:r>
            <a:endParaRPr lang="en-GB" sz="2400" dirty="0"/>
          </a:p>
          <a:p>
            <a:pPr marL="0" indent="-457200">
              <a:lnSpc>
                <a:spcPct val="110000"/>
              </a:lnSpc>
              <a:buNone/>
            </a:pPr>
            <a:r>
              <a:rPr lang="en-GB" sz="2400" dirty="0"/>
              <a:t>TL Documentary. (2019, November 8). </a:t>
            </a:r>
            <a:r>
              <a:rPr lang="en-GB" sz="2400" i="1" dirty="0"/>
              <a:t>Global Warming The Future - Full Documentary 2019 HD</a:t>
            </a:r>
            <a:r>
              <a:rPr lang="en-GB" sz="2400" dirty="0"/>
              <a:t>. YouTube. </a:t>
            </a:r>
            <a:r>
              <a:rPr lang="en-GB" sz="2400" u="sng" dirty="0">
                <a:hlinkClick r:id="rId4"/>
              </a:rPr>
              <a:t>https://www.youtube.com/watch?v=uOMRF7t5Vn0</a:t>
            </a:r>
            <a:endParaRPr lang="en-GB" sz="2400" dirty="0"/>
          </a:p>
          <a:p>
            <a:endParaRPr lang="en-GB" sz="2400" dirty="0"/>
          </a:p>
        </p:txBody>
      </p:sp>
    </p:spTree>
    <p:extLst>
      <p:ext uri="{BB962C8B-B14F-4D97-AF65-F5344CB8AC3E}">
        <p14:creationId xmlns:p14="http://schemas.microsoft.com/office/powerpoint/2010/main" val="331427309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62</TotalTime>
  <Words>967</Words>
  <Application>Microsoft Office PowerPoint</Application>
  <PresentationFormat>Widescreen</PresentationFormat>
  <Paragraphs>60</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Times New Roman</vt:lpstr>
      <vt:lpstr>Trebuchet MS</vt:lpstr>
      <vt:lpstr>Wingdings</vt:lpstr>
      <vt:lpstr>Wingdings 3</vt:lpstr>
      <vt:lpstr>Facet</vt:lpstr>
      <vt:lpstr> Global Warming the Future Documentary 2019</vt:lpstr>
      <vt:lpstr>Introduction </vt:lpstr>
      <vt:lpstr>Introduction Continued. </vt:lpstr>
      <vt:lpstr>Prediction of Global Warming </vt:lpstr>
      <vt:lpstr>Prediction of Global Warming Continued</vt:lpstr>
      <vt:lpstr>Prediction of Global Warming Continued</vt:lpstr>
      <vt:lpstr>Miami Dade County Flooding </vt:lpstr>
      <vt:lpstr>Miami Dade County Flooding Continued </vt:lpstr>
      <vt:lpstr>Rising Sea Levels in Vancouver, Canada </vt:lpstr>
      <vt:lpstr>Rising Sea Levels in Vancouver, Canada Continued </vt:lpstr>
      <vt:lpstr>Rising Sea Levels in Vancouver, Canada Continued </vt:lpstr>
      <vt:lpstr>Rising Sea Levels in Vancouver, Canada Continued </vt:lpstr>
      <vt:lpstr>Recommendation-New Orleans Flood Defense </vt:lpstr>
      <vt:lpstr>The New Orleans Flood Defense- Aerial View </vt:lpstr>
      <vt:lpstr>Recommendation-New Orleans Flood Defense Continued</vt:lpstr>
      <vt:lpstr>The Great Wall of Louisiana- Passage for Ships </vt:lpstr>
      <vt:lpstr>Recommendation-New Orleans Flood Defense Continued</vt:lpstr>
      <vt:lpstr>The New Orleans Flood Defense- Canal Pumps and Levees </vt:lpstr>
      <vt:lpstr>Conclusions</vt:lpstr>
      <vt:lpstr>References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Global Warming the Future Documentary 2019</dc:title>
  <dc:creator>Microsoft</dc:creator>
  <cp:lastModifiedBy>Windows User</cp:lastModifiedBy>
  <cp:revision>16</cp:revision>
  <dcterms:created xsi:type="dcterms:W3CDTF">2020-10-14T13:45:45Z</dcterms:created>
  <dcterms:modified xsi:type="dcterms:W3CDTF">2020-10-19T19:04:29Z</dcterms:modified>
</cp:coreProperties>
</file>